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Unbounded"/>
      <p:regular r:id="rId17"/>
    </p:embeddedFont>
    <p:embeddedFont>
      <p:font typeface="Unbounded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5-1.png>
</file>

<file path=ppt/media/image-6-1.png>
</file>

<file path=ppt/media/image-6-2.png>
</file>

<file path=ppt/media/image-7-1.png>
</file>

<file path=ppt/media/image-7-2.svg>
</file>

<file path=ppt/media/image-7-3.png>
</file>

<file path=ppt/media/image-7-4.svg>
</file>

<file path=ppt/media/image-7-5.png>
</file>

<file path=ppt/media/image-7-6.svg>
</file>

<file path=ppt/media/image-8-1.png>
</file>

<file path=ppt/media/image-8-10.sv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8-9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svg"/><Relationship Id="rId3" Type="http://schemas.openxmlformats.org/officeDocument/2006/relationships/image" Target="../media/image-7-3.png"/><Relationship Id="rId4" Type="http://schemas.openxmlformats.org/officeDocument/2006/relationships/image" Target="../media/image-7-4.svg"/><Relationship Id="rId5" Type="http://schemas.openxmlformats.org/officeDocument/2006/relationships/image" Target="../media/image-7-5.png"/><Relationship Id="rId6" Type="http://schemas.openxmlformats.org/officeDocument/2006/relationships/image" Target="../media/image-7-6.svg"/><Relationship Id="rId7" Type="http://schemas.openxmlformats.org/officeDocument/2006/relationships/slideLayout" Target="../slideLayouts/slideLayout8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image" Target="../media/image-8-9.png"/><Relationship Id="rId10" Type="http://schemas.openxmlformats.org/officeDocument/2006/relationships/image" Target="../media/image-8-10.svg"/><Relationship Id="rId11" Type="http://schemas.openxmlformats.org/officeDocument/2006/relationships/slideLayout" Target="../slideLayouts/slideLayout9.xml"/><Relationship Id="rId1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Tredence: Bridging the Last Mile in AI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comprehensive analysis of Tredence's position in the global data analytics industry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88987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The Tredence Advantage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40947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What Sets Them Apart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27778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530906" y="28557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Last-Mile Focus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436858"/>
            <a:ext cx="292322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Operationalizing insights to drive tangible business impact, not just generating reports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4737616" y="27778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74732" y="2855714"/>
            <a:ext cx="29233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Vertical Expertise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74732" y="3791188"/>
            <a:ext cx="29233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Deep domain knowledge across key industries with specialized solutions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3420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530906" y="54199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Proven Results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530906" y="6001107"/>
            <a:ext cx="686716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Industry-leading analyst recognition and superior revenue efficiency metrics</a:t>
            </a:r>
            <a:endParaRPr lang="en-US" sz="1750" dirty="0"/>
          </a:p>
        </p:txBody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1533"/>
            <a:ext cx="69307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Company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67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Founded 2013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48432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Headquarters in San Jose, California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15408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Founders: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Shub Bhowmick, Sumit Mehra, Shashank Dubey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45286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Mission: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Solving the "last-mile problem" in AI—bridging the gap between insight creation and value realization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239828" y="3208973"/>
            <a:ext cx="3660338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3,500+</a:t>
            </a:r>
            <a:endParaRPr lang="en-US" sz="5850" dirty="0"/>
          </a:p>
        </p:txBody>
      </p:sp>
      <p:sp>
        <p:nvSpPr>
          <p:cNvPr id="8" name="Text 6"/>
          <p:cNvSpPr/>
          <p:nvPr/>
        </p:nvSpPr>
        <p:spPr>
          <a:xfrm>
            <a:off x="6494383" y="4240768"/>
            <a:ext cx="31511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Global Employees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183654" y="3208973"/>
            <a:ext cx="3660458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10+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10546794" y="4240768"/>
            <a:ext cx="29340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Delivery Centers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183654" y="4821912"/>
            <a:ext cx="36604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San Jose, Chicago, London, Toronto, Dubai, Bengaluru, Chennai, Gurgaon, Pune, Kolkata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599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Impressive Growth Trajectory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13710"/>
            <a:ext cx="3664744" cy="2047994"/>
          </a:xfrm>
          <a:prstGeom prst="roundRect">
            <a:avLst>
              <a:gd name="adj" fmla="val 465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48144"/>
            <a:ext cx="2923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Revenue Growth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38563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$794.7M annual revenue with 40-50% year-over-year growth targets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3013710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782" y="3248144"/>
            <a:ext cx="29408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Series B Funding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782" y="373856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$175M from Advent International in 2022 at $500M valuation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522952"/>
            <a:ext cx="29264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Expansion Plans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013371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16% employee growth targeting 1,700 new hires in 2025 to reach 6,000 total employees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8669" y="611862"/>
            <a:ext cx="13073063" cy="2781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900"/>
              </a:lnSpc>
              <a:buNone/>
            </a:pPr>
            <a:r>
              <a:rPr lang="en-US" sz="87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Industry Leader Recognition</a:t>
            </a:r>
            <a:endParaRPr lang="en-US" sz="8750" dirty="0"/>
          </a:p>
        </p:txBody>
      </p:sp>
      <p:sp>
        <p:nvSpPr>
          <p:cNvPr id="3" name="Shape 1"/>
          <p:cNvSpPr/>
          <p:nvPr/>
        </p:nvSpPr>
        <p:spPr>
          <a:xfrm>
            <a:off x="778669" y="3838099"/>
            <a:ext cx="4209336" cy="3782020"/>
          </a:xfrm>
          <a:prstGeom prst="roundRect">
            <a:avLst>
              <a:gd name="adj" fmla="val 2471"/>
            </a:avLst>
          </a:prstGeom>
          <a:solidFill>
            <a:srgbClr val="FFFFFF"/>
          </a:solidFill>
          <a:ln w="30480">
            <a:solidFill>
              <a:srgbClr val="BCDB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9149" y="3868579"/>
            <a:ext cx="4148376" cy="667464"/>
          </a:xfrm>
          <a:prstGeom prst="roundRect">
            <a:avLst>
              <a:gd name="adj" fmla="val 8521"/>
            </a:avLst>
          </a:prstGeom>
          <a:solidFill>
            <a:srgbClr val="D6F5EE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2716411" y="4031575"/>
            <a:ext cx="333732" cy="33373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31558" y="4758452"/>
            <a:ext cx="3703558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Forrester Wave Leader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31558" y="5587246"/>
            <a:ext cx="3703558" cy="1779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 Analytics Services Q2 2025: Highest possible scores of 5/5 in 15 criteria. Praised as "best in class for end-to-end CXM transformation"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0413" y="3838099"/>
            <a:ext cx="4209455" cy="3782020"/>
          </a:xfrm>
          <a:prstGeom prst="roundRect">
            <a:avLst>
              <a:gd name="adj" fmla="val 2471"/>
            </a:avLst>
          </a:prstGeom>
          <a:solidFill>
            <a:srgbClr val="FFFFFF"/>
          </a:solidFill>
          <a:ln w="30480">
            <a:solidFill>
              <a:srgbClr val="BCDBD4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240893" y="3868579"/>
            <a:ext cx="4148495" cy="667464"/>
          </a:xfrm>
          <a:prstGeom prst="roundRect">
            <a:avLst>
              <a:gd name="adj" fmla="val 8521"/>
            </a:avLst>
          </a:prstGeom>
          <a:solidFill>
            <a:srgbClr val="D6F5EE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48274" y="4031575"/>
            <a:ext cx="333732" cy="33373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63302" y="4758452"/>
            <a:ext cx="3703677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Everest Group Leader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5463302" y="5587246"/>
            <a:ext cx="3703677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and AI Services Specialists – North America PEAK Matrix 2025: Leader and Star Performer among 32 providers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2277" y="3838099"/>
            <a:ext cx="4209455" cy="3782020"/>
          </a:xfrm>
          <a:prstGeom prst="roundRect">
            <a:avLst>
              <a:gd name="adj" fmla="val 2471"/>
            </a:avLst>
          </a:prstGeom>
          <a:solidFill>
            <a:srgbClr val="FFFFFF"/>
          </a:solidFill>
          <a:ln w="30480">
            <a:solidFill>
              <a:srgbClr val="BCDBD4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672757" y="3868579"/>
            <a:ext cx="4148495" cy="667464"/>
          </a:xfrm>
          <a:prstGeom prst="roundRect">
            <a:avLst>
              <a:gd name="adj" fmla="val 8521"/>
            </a:avLst>
          </a:prstGeom>
          <a:solidFill>
            <a:srgbClr val="D6F5EE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80138" y="4031575"/>
            <a:ext cx="333732" cy="33373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95165" y="4758452"/>
            <a:ext cx="3703677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ISG Provider Lens Leader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9895165" y="5587246"/>
            <a:ext cx="3703677" cy="1423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and AI Services Specialists 2024: Leader among 19 qualified providers out of 77 companies assessed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450" y="434102"/>
            <a:ext cx="5957292" cy="493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Competitive Landscape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552450" y="1243013"/>
            <a:ext cx="13525500" cy="252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Tredence competes among specialized analytics firms, operating below mega-consultancies but leading in the mid-market specialist segment</a:t>
            </a:r>
            <a:endParaRPr lang="en-US" sz="1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450" y="1673066"/>
            <a:ext cx="13525500" cy="7100649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5682734" y="8773716"/>
            <a:ext cx="157758" cy="157758"/>
          </a:xfrm>
          <a:prstGeom prst="roundRect">
            <a:avLst>
              <a:gd name="adj" fmla="val 11592"/>
            </a:avLst>
          </a:prstGeom>
          <a:solidFill>
            <a:srgbClr val="0E3E33"/>
          </a:solidFill>
          <a:ln/>
        </p:spPr>
      </p:sp>
      <p:sp>
        <p:nvSpPr>
          <p:cNvPr id="6" name="Text 3"/>
          <p:cNvSpPr/>
          <p:nvPr/>
        </p:nvSpPr>
        <p:spPr>
          <a:xfrm>
            <a:off x="5901452" y="8773716"/>
            <a:ext cx="1337548" cy="157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Revenue (Millions)</a:t>
            </a:r>
            <a:endParaRPr lang="en-US" sz="1200" dirty="0"/>
          </a:p>
        </p:txBody>
      </p:sp>
      <p:sp>
        <p:nvSpPr>
          <p:cNvPr id="7" name="Shape 4"/>
          <p:cNvSpPr/>
          <p:nvPr/>
        </p:nvSpPr>
        <p:spPr>
          <a:xfrm>
            <a:off x="7391400" y="8773716"/>
            <a:ext cx="157758" cy="157758"/>
          </a:xfrm>
          <a:prstGeom prst="roundRect">
            <a:avLst>
              <a:gd name="adj" fmla="val 11592"/>
            </a:avLst>
          </a:prstGeom>
          <a:solidFill>
            <a:srgbClr val="196E5A"/>
          </a:solidFill>
          <a:ln/>
        </p:spPr>
      </p:sp>
      <p:sp>
        <p:nvSpPr>
          <p:cNvPr id="8" name="Text 5"/>
          <p:cNvSpPr/>
          <p:nvPr/>
        </p:nvSpPr>
        <p:spPr>
          <a:xfrm>
            <a:off x="7610118" y="8773716"/>
            <a:ext cx="796409" cy="157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Employees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6969" y="407670"/>
            <a:ext cx="5828467" cy="461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Tredence vs. Evalueserve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2917508" y="2216825"/>
            <a:ext cx="1816775" cy="369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17%</a:t>
            </a:r>
            <a:endParaRPr lang="en-US" sz="29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18197" y="1293733"/>
            <a:ext cx="2215634" cy="22156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902863" y="3693914"/>
            <a:ext cx="1846302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Revenue Gap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516969" y="4072295"/>
            <a:ext cx="6618089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Evalueserve leads with $928.5M-$945.2M vs. Tredence's $794.7M</a:t>
            </a:r>
            <a:endParaRPr lang="en-US" sz="1150" dirty="0"/>
          </a:p>
        </p:txBody>
      </p:sp>
      <p:sp>
        <p:nvSpPr>
          <p:cNvPr id="7" name="Text 4"/>
          <p:cNvSpPr/>
          <p:nvPr/>
        </p:nvSpPr>
        <p:spPr>
          <a:xfrm>
            <a:off x="2917508" y="5564029"/>
            <a:ext cx="1816775" cy="369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2.2x</a:t>
            </a:r>
            <a:endParaRPr lang="en-US" sz="29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8197" y="4640937"/>
            <a:ext cx="2215634" cy="22156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2569488" y="7041118"/>
            <a:ext cx="2513052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Efficiency Advantage</a:t>
            </a:r>
            <a:endParaRPr lang="en-US" sz="1450" dirty="0"/>
          </a:p>
        </p:txBody>
      </p:sp>
      <p:sp>
        <p:nvSpPr>
          <p:cNvPr id="10" name="Text 6"/>
          <p:cNvSpPr/>
          <p:nvPr/>
        </p:nvSpPr>
        <p:spPr>
          <a:xfrm>
            <a:off x="516969" y="7419499"/>
            <a:ext cx="6618089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Tredence's revenue per employee is $314,600 vs. Evalueserve's $142,800</a:t>
            </a:r>
            <a:endParaRPr lang="en-US" sz="1150" dirty="0"/>
          </a:p>
        </p:txBody>
      </p:sp>
      <p:sp>
        <p:nvSpPr>
          <p:cNvPr id="11" name="Text 7"/>
          <p:cNvSpPr/>
          <p:nvPr/>
        </p:nvSpPr>
        <p:spPr>
          <a:xfrm>
            <a:off x="7502962" y="1238369"/>
            <a:ext cx="2460784" cy="230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Strategic Positioning</a:t>
            </a:r>
            <a:endParaRPr lang="en-US" sz="1450" dirty="0"/>
          </a:p>
        </p:txBody>
      </p:sp>
      <p:sp>
        <p:nvSpPr>
          <p:cNvPr id="12" name="Text 8"/>
          <p:cNvSpPr/>
          <p:nvPr/>
        </p:nvSpPr>
        <p:spPr>
          <a:xfrm>
            <a:off x="7502962" y="1616750"/>
            <a:ext cx="6618089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Evalueserve is larger overall with 6,311 employees spanning broader services including market research and compliance.</a:t>
            </a:r>
            <a:endParaRPr lang="en-US" sz="1150" dirty="0"/>
          </a:p>
        </p:txBody>
      </p:sp>
      <p:sp>
        <p:nvSpPr>
          <p:cNvPr id="13" name="Text 9"/>
          <p:cNvSpPr/>
          <p:nvPr/>
        </p:nvSpPr>
        <p:spPr>
          <a:xfrm>
            <a:off x="7502962" y="2222302"/>
            <a:ext cx="6618089" cy="4726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Tredence demonstrates superior efficiency with a focused, high-value analytics model rather than volume-based delivery.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1183"/>
            <a:ext cx="77857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Core Service Portfolio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3003590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854053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Advanced Analytics &amp; Data Science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9880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 ML models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14100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Predictive &amp; prescriptive analytics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58319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Statistical forecasting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025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Optimization algorithms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893" y="3003590"/>
            <a:ext cx="566976" cy="56697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235893" y="3854053"/>
            <a:ext cx="30728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Engineering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235893" y="434447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Cloud data architecture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5235893" y="478667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ETL/ELT pipelines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5235893" y="522886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Data governance frameworks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5235893" y="567106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streaming</a:t>
            </a:r>
            <a:endParaRPr lang="en-US" sz="1750" dirty="0"/>
          </a:p>
        </p:txBody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3003590"/>
            <a:ext cx="566976" cy="566976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677995" y="3854053"/>
            <a:ext cx="41586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Customer Experience Management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677995" y="4698802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 data platforms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9677995" y="514100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Journey mapping &amp; analytics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9677995" y="558319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Personalization models</a:t>
            </a:r>
            <a:endParaRPr lang="en-US" sz="1750" dirty="0"/>
          </a:p>
        </p:txBody>
      </p:sp>
      <p:sp>
        <p:nvSpPr>
          <p:cNvPr id="20" name="Text 15"/>
          <p:cNvSpPr/>
          <p:nvPr/>
        </p:nvSpPr>
        <p:spPr>
          <a:xfrm>
            <a:off x="9677995" y="6025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Omnichannel orchestration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6390"/>
            <a:ext cx="96999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Industry-Specific Solutions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80879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0432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6A688"/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15390" y="2230279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2950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Retail &amp; CPG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4409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Demand forecasting, inventory optimization, pricing strategies, trade promotion management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180879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20432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6A688"/>
          </a:solidFill>
          <a:ln/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562" y="2230279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2950488"/>
            <a:ext cx="32350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Financial Services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4409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Risk analytics, compliance automation, fraud detection, customer lending analytics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180879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2043232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6A688"/>
          </a:solidFill>
          <a:ln/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61734" y="2230279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29504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Healthcare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440906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Patient journey analytics, operational efficiency, predictive health analytics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990862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028224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6A688"/>
          </a:solidFill>
          <a:ln/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5390" y="5412343"/>
            <a:ext cx="306110" cy="30611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8224" y="613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Manufacturing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8224" y="6622971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Production optimization, predictive maintenance, supply chain intelligence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990862"/>
            <a:ext cx="6407944" cy="2592348"/>
          </a:xfrm>
          <a:prstGeom prst="roundRect">
            <a:avLst>
              <a:gd name="adj" fmla="val 3675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62982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6A688"/>
          </a:solidFill>
          <a:ln/>
        </p:spPr>
      </p:sp>
      <p:pic>
        <p:nvPicPr>
          <p:cNvPr id="25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50148" y="5412343"/>
            <a:ext cx="306110" cy="30611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62982" y="6132552"/>
            <a:ext cx="29788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Telecom &amp; Travel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62982" y="6622971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Churn prediction, customer lifetime value optimization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828" y="567928"/>
            <a:ext cx="5326261" cy="645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Pricing Strategy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2828" y="1626394"/>
            <a:ext cx="13184743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Tredence employs flexible engagement models tailored to client needs, without public pricing disclosure</a:t>
            </a:r>
            <a:endParaRPr lang="en-US" sz="16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2828" y="2189202"/>
            <a:ext cx="6592372" cy="8261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29283" y="3221831"/>
            <a:ext cx="258187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Project-Based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29283" y="3668435"/>
            <a:ext cx="6179463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 quotes based on scope, complexity, and timeline</a:t>
            </a:r>
            <a:endParaRPr lang="en-US" sz="16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189202"/>
            <a:ext cx="6592372" cy="8261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21654" y="3221831"/>
            <a:ext cx="2737009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Time &amp; Materials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7521654" y="3668435"/>
            <a:ext cx="6179463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For exploratory and evolving engagements</a:t>
            </a:r>
            <a:endParaRPr lang="en-US" sz="16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828" y="4205407"/>
            <a:ext cx="6592372" cy="8261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29283" y="5238036"/>
            <a:ext cx="2821900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Outcomes-Based</a:t>
            </a:r>
            <a:endParaRPr lang="en-US" sz="2000" dirty="0"/>
          </a:p>
        </p:txBody>
      </p:sp>
      <p:sp>
        <p:nvSpPr>
          <p:cNvPr id="12" name="Text 7"/>
          <p:cNvSpPr/>
          <p:nvPr/>
        </p:nvSpPr>
        <p:spPr>
          <a:xfrm>
            <a:off x="929283" y="5684639"/>
            <a:ext cx="6179463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Fees aligned with business results delivered</a:t>
            </a:r>
            <a:endParaRPr lang="en-US" sz="1600" dirty="0"/>
          </a:p>
        </p:txBody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205407"/>
            <a:ext cx="6592372" cy="82617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21654" y="5238036"/>
            <a:ext cx="2768203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Annual Licensing</a:t>
            </a:r>
            <a:endParaRPr lang="en-US" sz="2000" dirty="0"/>
          </a:p>
        </p:txBody>
      </p:sp>
      <p:sp>
        <p:nvSpPr>
          <p:cNvPr id="15" name="Text 9"/>
          <p:cNvSpPr/>
          <p:nvPr/>
        </p:nvSpPr>
        <p:spPr>
          <a:xfrm>
            <a:off x="7521654" y="5684639"/>
            <a:ext cx="6179463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Platform solutions with monthly payment options</a:t>
            </a:r>
            <a:endParaRPr lang="en-US" sz="1600" dirty="0"/>
          </a:p>
        </p:txBody>
      </p:sp>
      <p:sp>
        <p:nvSpPr>
          <p:cNvPr id="16" name="Shape 10"/>
          <p:cNvSpPr/>
          <p:nvPr/>
        </p:nvSpPr>
        <p:spPr>
          <a:xfrm>
            <a:off x="722828" y="6453902"/>
            <a:ext cx="13184743" cy="1208127"/>
          </a:xfrm>
          <a:prstGeom prst="roundRect">
            <a:avLst>
              <a:gd name="adj" fmla="val 7181"/>
            </a:avLst>
          </a:prstGeom>
          <a:solidFill>
            <a:srgbClr val="C1F1E5"/>
          </a:solidFill>
          <a:ln/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283" y="6775013"/>
            <a:ext cx="258128" cy="206454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393865" y="6711910"/>
            <a:ext cx="12307253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Key Pricing Factors:</a:t>
            </a:r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Engagement duration, data complexity, industry vertical, geographic delivery mix, and technology partnerships (GCP, Databricks, Snowflake)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2025-10-30T23:32:45Z</dcterms:created>
  <dcterms:modified xsi:type="dcterms:W3CDTF">2025-10-30T23:32:45Z</dcterms:modified>
</cp:coreProperties>
</file>